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0" r:id="rId3"/>
    <p:sldId id="259" r:id="rId4"/>
    <p:sldId id="289" r:id="rId5"/>
    <p:sldId id="257" r:id="rId6"/>
    <p:sldId id="283" r:id="rId7"/>
    <p:sldId id="280" r:id="rId8"/>
    <p:sldId id="293" r:id="rId9"/>
    <p:sldId id="261" r:id="rId10"/>
    <p:sldId id="258" r:id="rId11"/>
    <p:sldId id="262" r:id="rId12"/>
    <p:sldId id="263" r:id="rId13"/>
    <p:sldId id="285" r:id="rId14"/>
    <p:sldId id="284" r:id="rId15"/>
    <p:sldId id="264" r:id="rId16"/>
    <p:sldId id="292" r:id="rId17"/>
    <p:sldId id="290" r:id="rId18"/>
    <p:sldId id="291" r:id="rId19"/>
    <p:sldId id="27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D3AE"/>
    <a:srgbClr val="F5DDB1"/>
    <a:srgbClr val="FFCC66"/>
    <a:srgbClr val="FFA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AF9CD2-0927-4BF9-AF9C-10A612F71646}" v="217" dt="2023-11-02T11:54:25.3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80408" autoAdjust="0"/>
  </p:normalViewPr>
  <p:slideViewPr>
    <p:cSldViewPr snapToGrid="0">
      <p:cViewPr varScale="1">
        <p:scale>
          <a:sx n="97" d="100"/>
          <a:sy n="97" d="100"/>
        </p:scale>
        <p:origin x="1648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0569D2-77BC-D30A-2D05-20629B5BC9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2777C5-BA0F-29A8-D87E-B9F5BBB2F47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910E4-5145-4AB3-B5F9-0B8AD179D046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2A506C-5552-5796-A742-8F1A0BCFFE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D1B59E-5161-5F71-BAF4-B6CD1DEEB0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B45F9-F198-4325-AB97-912538E86A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3960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svg>
</file>

<file path=ppt/media/image14.jpeg>
</file>

<file path=ppt/media/image15.png>
</file>

<file path=ppt/media/image16.gif>
</file>

<file path=ppt/media/image17.png>
</file>

<file path=ppt/media/image18.png>
</file>

<file path=ppt/media/image19.png>
</file>

<file path=ppt/media/image2.jpeg>
</file>

<file path=ppt/media/image21.png>
</file>

<file path=ppt/media/image22.jpg>
</file>

<file path=ppt/media/image23.jpg>
</file>

<file path=ppt/media/image24.jpg>
</file>

<file path=ppt/media/image25.jp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CD61D-C011-4085-962E-5A3141A16866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30C27-7F79-4D8A-8BD2-34F607675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317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look at social influence from the perspective of social learning, i.e. ..</a:t>
            </a:r>
          </a:p>
          <a:p>
            <a:r>
              <a:rPr lang="en-GB" dirty="0"/>
              <a:t>Why is it interesting to study social learning in adolescence?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4326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results:  showing that adolescents perform better, or even equal to adults in behavioral task is very hard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786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results:  showing that adolescents perform better, or even equal to adults in behavioral task is very hard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8364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Kind of a dense title so let me unpack a little bit the concept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8881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Kind of a dense title so let me unpack a little bit the concept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128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is interesting to look at social influence/</a:t>
            </a:r>
            <a:r>
              <a:rPr lang="en-US" dirty="0" err="1"/>
              <a:t>learing</a:t>
            </a:r>
            <a:r>
              <a:rPr lang="en-US" dirty="0"/>
              <a:t> in adolescence?</a:t>
            </a:r>
          </a:p>
          <a:p>
            <a:r>
              <a:rPr lang="en-US" dirty="0"/>
              <a:t>Time of change. The world becomes larger, simply by that, behavior becomes increasingly more exploratory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435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idea that a change in the environment triggers changes in behavior has been explored in this study by… where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196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second element, is social sensitivity. This could be positive or negative, a lot of research on bad, because it encourages risk-taking behaviours. However, there are also examples where social influence leads to so-called pro-social risk taking.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794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graph showing on the y axis how much people use social information across the lifespan:</a:t>
            </a:r>
          </a:p>
          <a:p>
            <a:r>
              <a:rPr lang="en-US" dirty="0"/>
              <a:t>Adolescence is not as high as childhood, but then kids don’t go around taking risks and being independent; they are in controlled environments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6382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is interesting about adolescence, is this unique combination of 1) expanding environment 2) </a:t>
            </a:r>
            <a:r>
              <a:rPr lang="en-US" dirty="0" err="1"/>
              <a:t>realitevly</a:t>
            </a:r>
            <a:r>
              <a:rPr lang="en-US" dirty="0"/>
              <a:t> high social sensitivity. What we ask in this study is,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790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tried to condense this very abstract concept in an experiment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4701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things: first you don’t explore alone.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5450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Second there are incentives to explore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30C27-7F79-4D8A-8BD2-34F6076755D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6440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9F21C-E261-CD1C-C841-C492F8215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097E5F-49F0-B4A4-E776-6FF73DCABD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BEBF1-F5BE-8648-BDD9-411524CBF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691ED-EF90-4FCB-BFCE-AF583E64F74A}" type="datetime1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8DFD3-A594-F856-52C3-93D2EBAF4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C9458-2D53-D3B7-0ACE-0A967A749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034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2796D-5B45-77DA-BD03-539012B7B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B2D00-FBFD-CE5F-C9F3-9BD10EA388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1946C-F38F-3B61-838B-989E85B08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AC1A5-F27D-4E4E-B456-B01E2DCEFB6D}" type="datetime1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30A88-A12E-EB82-77DD-72337672A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05B7F-F598-E5AB-3BF7-1C52D627B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916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4A03C-3BA5-56A0-1B27-5C8C70BD4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F9AA7D-5B6D-0222-AA1F-AF4753A8A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56566-68EF-11C6-7FE7-CEA53351D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1BCBC-C166-41B5-8158-72BD003C50AA}" type="datetime1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7D25D-1730-789B-B733-AF4EA38F7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72BC9-375B-0584-6E9F-C61E1E2D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380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D00FD-FF71-9532-576F-B934CE18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B4F04-6C67-D594-8618-B00CA25CC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6C1BB-F6CB-C36B-01FE-CED2899F0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6E493-F2A4-416A-9862-C9D19D40400F}" type="datetime1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58953-1604-BA99-2DDB-2A99CDC92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DCD15-A509-1065-5C2F-1472EC2A5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019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C04C-D349-0F2B-E063-0CC8627DD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68606-B2D4-37C6-B20B-25802ED47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3148D-9BE9-3150-F2E0-9A98767FD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F6267-E22D-46D4-9780-FA0D4CA94871}" type="datetime1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EE138-C299-6A84-631A-528DC0107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094E2-90DA-C514-E861-3C6B8B4A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83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64E98-D33F-04AC-E4DF-A22993350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0F3F9-45C5-0CED-33D3-EDDC8B61EC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8924A-CE3D-9675-FE6E-046C87E24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2577E-D350-342E-444B-F8CA38C93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6FFE4-09E3-48DF-ADAE-0B4AFED5120A}" type="datetime1">
              <a:rPr lang="en-GB" smtClean="0"/>
              <a:t>06/03/2024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787FC9-9E52-37D7-5C61-F9576457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77D43-D8C7-F6E1-C99C-A544722A8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86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871AB-6E6C-0A4E-CC3C-C60E68160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CB6E6-7786-CFAB-CAEC-FD49EE183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28A3F-3264-BE71-353A-0874F10B12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D5070C-EA20-DAEE-F1B8-0DA66D77AA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5005B1-DDB5-E06D-A9C9-1AB8020584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453713-C0DF-24CE-A634-1E0AB1821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21E6B-5541-41AE-89CA-C4744C2683DA}" type="datetime1">
              <a:rPr lang="en-GB" smtClean="0"/>
              <a:t>06/03/2024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493FA6-1783-F493-2D60-7E30ABF5A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563801-3E6C-DE85-2F10-24C1E9A53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2099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8A17E-7879-356F-2A39-118CED26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91D880-359E-3779-6D2D-0DDB3A348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93A7C-ABDA-4F3C-8AB9-E726672B81C0}" type="datetime1">
              <a:rPr lang="en-GB" smtClean="0"/>
              <a:t>06/03/2024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2873C-FADA-BC8A-BA41-29532F2D5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20B0DF-7610-FC2D-F0A5-B140E39C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8126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1CCA7E-C698-1636-AF6A-FA15AB18A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8F23-75A2-4863-8A7C-9DDB58FD1BA0}" type="datetime1">
              <a:rPr lang="en-GB" smtClean="0"/>
              <a:t>06/03/2024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01FA0F-1E74-7D9C-AD06-EED1E5A5E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CCACC7-A525-0080-8CE4-AF96F073B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807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1B9B-BF1F-D3A3-FD5C-CD3B37274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F5FBB-A30C-F01D-2F31-A1591D41F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BCFE0-DB92-FCF8-78C3-51141042B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C9139F-D362-1F07-5C93-60160DB7C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BDF56-E9BC-4023-84BE-140C2324BCCC}" type="datetime1">
              <a:rPr lang="en-GB" smtClean="0"/>
              <a:t>06/03/2024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8ADD61-7D54-0E00-EF1F-28F346E5D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FF33D-C235-229E-B6B0-AD1E8F961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901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378AC-A006-60F2-E607-84AB3C859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6CD504-9AF9-5FDE-F6A1-B579479A06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DAE1F5-B521-EB9C-D76E-E16132CD3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2377A-ED9E-4B13-2A22-B624DF66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266FA-5A07-4EA7-95F9-0A75CF4CDA8E}" type="datetime1">
              <a:rPr lang="en-GB" smtClean="0"/>
              <a:t>06/03/2024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CB7F7-06B9-BF82-64FB-A21DF9836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155A4-0F5A-694F-B415-21B16065C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0210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6F635D-BCD9-F827-996B-0DD62C459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71C91-6053-9B53-9FC0-F30CBEF47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FABD8-3B04-7206-0279-8EB08878D1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D9485-1FA3-45C6-A4DE-73AADF65E1DF}" type="datetime1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76094-9B74-6918-8092-49CF9381EE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CBEN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16391-6F4B-2DB1-537A-22CA9E940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A6A8B-5ED1-4EEB-9DB5-D040447605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25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7" Type="http://schemas.openxmlformats.org/officeDocument/2006/relationships/image" Target="../media/image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E2DBA909-49EE-765B-5421-E1A5ED8397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99" b="14001"/>
          <a:stretch/>
        </p:blipFill>
        <p:spPr>
          <a:xfrm>
            <a:off x="9077887" y="-63995"/>
            <a:ext cx="3056857" cy="202567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9ACA232-1FE1-D712-CC14-875D6AD592C9}"/>
              </a:ext>
            </a:extLst>
          </p:cNvPr>
          <p:cNvSpPr/>
          <p:nvPr/>
        </p:nvSpPr>
        <p:spPr>
          <a:xfrm>
            <a:off x="0" y="1936046"/>
            <a:ext cx="12192000" cy="1985740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ACEAF0-020E-5D06-917E-0517023C27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206" y="1534187"/>
            <a:ext cx="11947585" cy="2387600"/>
          </a:xfrm>
        </p:spPr>
        <p:txBody>
          <a:bodyPr>
            <a:normAutofit/>
          </a:bodyPr>
          <a:lstStyle/>
          <a:p>
            <a:r>
              <a:rPr lang="en-GB" sz="4400" dirty="0"/>
              <a:t>Social influence on </a:t>
            </a:r>
            <a:br>
              <a:rPr lang="en-GB" sz="4400" dirty="0"/>
            </a:br>
            <a:r>
              <a:rPr lang="en-GB" sz="4400" dirty="0"/>
              <a:t>adolescent and adult exploration</a:t>
            </a:r>
            <a:br>
              <a:rPr lang="en-GB" sz="4400" dirty="0"/>
            </a:br>
            <a:r>
              <a:rPr lang="en-GB" sz="4400" dirty="0"/>
              <a:t> in uncertain environments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7D91B6-3AD3-3DAB-9CE3-7A107F1A4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4488" y="4004436"/>
            <a:ext cx="3603023" cy="515144"/>
          </a:xfrm>
        </p:spPr>
        <p:txBody>
          <a:bodyPr>
            <a:normAutofit fontScale="92500" lnSpcReduction="10000"/>
          </a:bodyPr>
          <a:lstStyle/>
          <a:p>
            <a:r>
              <a:rPr lang="en-US" sz="1900" dirty="0"/>
              <a:t>Andrea Gradassi, </a:t>
            </a:r>
            <a:r>
              <a:rPr lang="en-US" sz="1900" i="1" dirty="0"/>
              <a:t>UvA</a:t>
            </a:r>
            <a:r>
              <a:rPr lang="en-US" sz="1900" dirty="0"/>
              <a:t>, </a:t>
            </a:r>
            <a:r>
              <a:rPr lang="en-US" sz="1600" dirty="0"/>
              <a:t>Developmental Psychology</a:t>
            </a:r>
            <a:endParaRPr lang="en-GB" sz="2000" i="1" dirty="0"/>
          </a:p>
        </p:txBody>
      </p:sp>
      <p:pic>
        <p:nvPicPr>
          <p:cNvPr id="2050" name="Picture 2" descr="Simon Ciranka | Max Planck UCL Centre for Computational Psychiatry and  Ageing Research">
            <a:extLst>
              <a:ext uri="{FF2B5EF4-FFF2-40B4-BE49-F238E27FC236}">
                <a16:creationId xmlns:a16="http://schemas.microsoft.com/office/drawing/2014/main" id="{5CFEEB12-5164-9D09-B0DD-BE1FD25A03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86" y="4508855"/>
            <a:ext cx="1311198" cy="168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outer van den Bos - Jacobs Foundation">
            <a:extLst>
              <a:ext uri="{FF2B5EF4-FFF2-40B4-BE49-F238E27FC236}">
                <a16:creationId xmlns:a16="http://schemas.microsoft.com/office/drawing/2014/main" id="{68928A74-EC49-D5D8-48A8-7860E632A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275" y="4572155"/>
            <a:ext cx="1560104" cy="156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BA301F-BAAE-8B85-62CA-2DBEB61E164B}"/>
              </a:ext>
            </a:extLst>
          </p:cNvPr>
          <p:cNvSpPr txBox="1"/>
          <p:nvPr/>
        </p:nvSpPr>
        <p:spPr>
          <a:xfrm>
            <a:off x="57749" y="6242446"/>
            <a:ext cx="206894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Simon Ciranka,</a:t>
            </a:r>
          </a:p>
          <a:p>
            <a:pPr algn="ctr"/>
            <a:r>
              <a:rPr lang="en-US" sz="1600" i="1" dirty="0"/>
              <a:t>MPI Berlin</a:t>
            </a:r>
            <a:endParaRPr lang="en-GB" sz="16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4C30F-C8A8-0E07-6A43-4BBA117299F5}"/>
              </a:ext>
            </a:extLst>
          </p:cNvPr>
          <p:cNvSpPr txBox="1"/>
          <p:nvPr/>
        </p:nvSpPr>
        <p:spPr>
          <a:xfrm>
            <a:off x="1971434" y="6242447"/>
            <a:ext cx="23824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Wouter van den Bos,</a:t>
            </a:r>
          </a:p>
          <a:p>
            <a:pPr algn="ctr"/>
            <a:r>
              <a:rPr lang="en-US" sz="1600" i="1" dirty="0"/>
              <a:t>UvA</a:t>
            </a:r>
            <a:endParaRPr lang="en-GB" sz="1600" i="1" dirty="0"/>
          </a:p>
        </p:txBody>
      </p:sp>
      <p:pic>
        <p:nvPicPr>
          <p:cNvPr id="10" name="Picture 2" descr="Image result for uva amsterdam university logo&quot;">
            <a:extLst>
              <a:ext uri="{FF2B5EF4-FFF2-40B4-BE49-F238E27FC236}">
                <a16:creationId xmlns:a16="http://schemas.microsoft.com/office/drawing/2014/main" id="{A09ED216-E36B-8C03-1CDF-31925B5AB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" t="30012" r="2636" b="28704"/>
          <a:stretch/>
        </p:blipFill>
        <p:spPr bwMode="auto">
          <a:xfrm>
            <a:off x="9631717" y="6093648"/>
            <a:ext cx="2445440" cy="670061"/>
          </a:xfrm>
          <a:prstGeom prst="rect">
            <a:avLst/>
          </a:prstGeom>
          <a:noFill/>
          <a:ln w="381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formationsdienst Wissenschaft - Max-Planck-Institut für Bildungsforschung">
            <a:extLst>
              <a:ext uri="{FF2B5EF4-FFF2-40B4-BE49-F238E27FC236}">
                <a16:creationId xmlns:a16="http://schemas.microsoft.com/office/drawing/2014/main" id="{74E4A671-761B-2180-6FCF-5A52482E5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8402" y="6198838"/>
            <a:ext cx="2445440" cy="564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1777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square with black text&#10;&#10;Description automatically generated">
            <a:extLst>
              <a:ext uri="{FF2B5EF4-FFF2-40B4-BE49-F238E27FC236}">
                <a16:creationId xmlns:a16="http://schemas.microsoft.com/office/drawing/2014/main" id="{1B34DE4A-A740-33AC-B42E-53E01A1FC6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062" y="685800"/>
            <a:ext cx="10429875" cy="5486400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DB22DF-9CD2-7091-DCB4-77FC157ED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9FCF9B-C45E-2AE4-D065-83FE42D14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4550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0B403AF-2B07-04F7-CD0E-D4C2F1ECF8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4838" y="733049"/>
            <a:ext cx="5182323" cy="5391902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678F3D2-17DD-E7AF-95B1-CB32F7205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DD2FBA-8E21-1C3E-AB5A-B1C42DD8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6818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0B403AF-2B07-04F7-CD0E-D4C2F1ECF8E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504838" y="733049"/>
            <a:ext cx="5182323" cy="53919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5116DE-5423-5E93-AB60-96753053E9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7816" r="38292" b="50345"/>
          <a:stretch/>
        </p:blipFill>
        <p:spPr>
          <a:xfrm>
            <a:off x="6096000" y="2790645"/>
            <a:ext cx="606725" cy="6383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616193-5DC7-85BA-4C7E-A0321A5C2632}"/>
              </a:ext>
            </a:extLst>
          </p:cNvPr>
          <p:cNvSpPr txBox="1"/>
          <p:nvPr/>
        </p:nvSpPr>
        <p:spPr>
          <a:xfrm>
            <a:off x="6012973" y="1125310"/>
            <a:ext cx="2674188" cy="769441"/>
          </a:xfrm>
          <a:custGeom>
            <a:avLst/>
            <a:gdLst>
              <a:gd name="connsiteX0" fmla="*/ 0 w 2674188"/>
              <a:gd name="connsiteY0" fmla="*/ 0 h 769441"/>
              <a:gd name="connsiteX1" fmla="*/ 534838 w 2674188"/>
              <a:gd name="connsiteY1" fmla="*/ 0 h 769441"/>
              <a:gd name="connsiteX2" fmla="*/ 1016191 w 2674188"/>
              <a:gd name="connsiteY2" fmla="*/ 0 h 769441"/>
              <a:gd name="connsiteX3" fmla="*/ 1577771 w 2674188"/>
              <a:gd name="connsiteY3" fmla="*/ 0 h 769441"/>
              <a:gd name="connsiteX4" fmla="*/ 2166092 w 2674188"/>
              <a:gd name="connsiteY4" fmla="*/ 0 h 769441"/>
              <a:gd name="connsiteX5" fmla="*/ 2674188 w 2674188"/>
              <a:gd name="connsiteY5" fmla="*/ 0 h 769441"/>
              <a:gd name="connsiteX6" fmla="*/ 2674188 w 2674188"/>
              <a:gd name="connsiteY6" fmla="*/ 400109 h 769441"/>
              <a:gd name="connsiteX7" fmla="*/ 2674188 w 2674188"/>
              <a:gd name="connsiteY7" fmla="*/ 769441 h 769441"/>
              <a:gd name="connsiteX8" fmla="*/ 2112609 w 2674188"/>
              <a:gd name="connsiteY8" fmla="*/ 769441 h 769441"/>
              <a:gd name="connsiteX9" fmla="*/ 1551029 w 2674188"/>
              <a:gd name="connsiteY9" fmla="*/ 769441 h 769441"/>
              <a:gd name="connsiteX10" fmla="*/ 962708 w 2674188"/>
              <a:gd name="connsiteY10" fmla="*/ 769441 h 769441"/>
              <a:gd name="connsiteX11" fmla="*/ 0 w 2674188"/>
              <a:gd name="connsiteY11" fmla="*/ 769441 h 769441"/>
              <a:gd name="connsiteX12" fmla="*/ 0 w 2674188"/>
              <a:gd name="connsiteY12" fmla="*/ 392415 h 769441"/>
              <a:gd name="connsiteX13" fmla="*/ 0 w 2674188"/>
              <a:gd name="connsiteY13" fmla="*/ 0 h 769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74188" h="769441" fill="none" extrusionOk="0">
                <a:moveTo>
                  <a:pt x="0" y="0"/>
                </a:moveTo>
                <a:cubicBezTo>
                  <a:pt x="205951" y="-36597"/>
                  <a:pt x="417477" y="51921"/>
                  <a:pt x="534838" y="0"/>
                </a:cubicBezTo>
                <a:cubicBezTo>
                  <a:pt x="652199" y="-51921"/>
                  <a:pt x="899353" y="31813"/>
                  <a:pt x="1016191" y="0"/>
                </a:cubicBezTo>
                <a:cubicBezTo>
                  <a:pt x="1133029" y="-31813"/>
                  <a:pt x="1361971" y="35868"/>
                  <a:pt x="1577771" y="0"/>
                </a:cubicBezTo>
                <a:cubicBezTo>
                  <a:pt x="1793571" y="-35868"/>
                  <a:pt x="1933108" y="30641"/>
                  <a:pt x="2166092" y="0"/>
                </a:cubicBezTo>
                <a:cubicBezTo>
                  <a:pt x="2399076" y="-30641"/>
                  <a:pt x="2483696" y="20465"/>
                  <a:pt x="2674188" y="0"/>
                </a:cubicBezTo>
                <a:cubicBezTo>
                  <a:pt x="2674808" y="125765"/>
                  <a:pt x="2667563" y="317429"/>
                  <a:pt x="2674188" y="400109"/>
                </a:cubicBezTo>
                <a:cubicBezTo>
                  <a:pt x="2680813" y="482789"/>
                  <a:pt x="2649120" y="637749"/>
                  <a:pt x="2674188" y="769441"/>
                </a:cubicBezTo>
                <a:cubicBezTo>
                  <a:pt x="2460035" y="780096"/>
                  <a:pt x="2327614" y="724405"/>
                  <a:pt x="2112609" y="769441"/>
                </a:cubicBezTo>
                <a:cubicBezTo>
                  <a:pt x="1897604" y="814477"/>
                  <a:pt x="1714908" y="723702"/>
                  <a:pt x="1551029" y="769441"/>
                </a:cubicBezTo>
                <a:cubicBezTo>
                  <a:pt x="1387150" y="815180"/>
                  <a:pt x="1220995" y="712126"/>
                  <a:pt x="962708" y="769441"/>
                </a:cubicBezTo>
                <a:cubicBezTo>
                  <a:pt x="704421" y="826756"/>
                  <a:pt x="375609" y="681181"/>
                  <a:pt x="0" y="769441"/>
                </a:cubicBezTo>
                <a:cubicBezTo>
                  <a:pt x="-39259" y="583075"/>
                  <a:pt x="25228" y="492544"/>
                  <a:pt x="0" y="392415"/>
                </a:cubicBezTo>
                <a:cubicBezTo>
                  <a:pt x="-25228" y="292286"/>
                  <a:pt x="974" y="194376"/>
                  <a:pt x="0" y="0"/>
                </a:cubicBezTo>
                <a:close/>
              </a:path>
              <a:path w="2674188" h="769441" stroke="0" extrusionOk="0">
                <a:moveTo>
                  <a:pt x="0" y="0"/>
                </a:moveTo>
                <a:cubicBezTo>
                  <a:pt x="130640" y="-32885"/>
                  <a:pt x="256765" y="10057"/>
                  <a:pt x="481354" y="0"/>
                </a:cubicBezTo>
                <a:cubicBezTo>
                  <a:pt x="705943" y="-10057"/>
                  <a:pt x="857782" y="37630"/>
                  <a:pt x="1042933" y="0"/>
                </a:cubicBezTo>
                <a:cubicBezTo>
                  <a:pt x="1228084" y="-37630"/>
                  <a:pt x="1465187" y="23259"/>
                  <a:pt x="1577771" y="0"/>
                </a:cubicBezTo>
                <a:cubicBezTo>
                  <a:pt x="1690355" y="-23259"/>
                  <a:pt x="1952253" y="33753"/>
                  <a:pt x="2085867" y="0"/>
                </a:cubicBezTo>
                <a:cubicBezTo>
                  <a:pt x="2219481" y="-33753"/>
                  <a:pt x="2455773" y="45766"/>
                  <a:pt x="2674188" y="0"/>
                </a:cubicBezTo>
                <a:cubicBezTo>
                  <a:pt x="2716004" y="107802"/>
                  <a:pt x="2651876" y="294131"/>
                  <a:pt x="2674188" y="384721"/>
                </a:cubicBezTo>
                <a:cubicBezTo>
                  <a:pt x="2696500" y="475311"/>
                  <a:pt x="2672526" y="581643"/>
                  <a:pt x="2674188" y="769441"/>
                </a:cubicBezTo>
                <a:cubicBezTo>
                  <a:pt x="2449519" y="776734"/>
                  <a:pt x="2221069" y="702802"/>
                  <a:pt x="2085867" y="769441"/>
                </a:cubicBezTo>
                <a:cubicBezTo>
                  <a:pt x="1950665" y="836080"/>
                  <a:pt x="1807762" y="734022"/>
                  <a:pt x="1577771" y="769441"/>
                </a:cubicBezTo>
                <a:cubicBezTo>
                  <a:pt x="1347780" y="804860"/>
                  <a:pt x="1175356" y="766304"/>
                  <a:pt x="1042933" y="769441"/>
                </a:cubicBezTo>
                <a:cubicBezTo>
                  <a:pt x="910510" y="772578"/>
                  <a:pt x="692554" y="747397"/>
                  <a:pt x="561579" y="769441"/>
                </a:cubicBezTo>
                <a:cubicBezTo>
                  <a:pt x="430604" y="791485"/>
                  <a:pt x="212727" y="757326"/>
                  <a:pt x="0" y="769441"/>
                </a:cubicBezTo>
                <a:cubicBezTo>
                  <a:pt x="-2466" y="653272"/>
                  <a:pt x="30013" y="568843"/>
                  <a:pt x="0" y="400109"/>
                </a:cubicBezTo>
                <a:cubicBezTo>
                  <a:pt x="-30013" y="231375"/>
                  <a:pt x="28541" y="147277"/>
                  <a:pt x="0" y="0"/>
                </a:cubicBezTo>
                <a:close/>
              </a:path>
            </a:pathLst>
          </a:custGeom>
          <a:solidFill>
            <a:srgbClr val="67001F"/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85749373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This is a gem!</a:t>
            </a:r>
            <a:endParaRPr lang="en-GB" sz="4400" b="1" dirty="0">
              <a:solidFill>
                <a:schemeClr val="bg1"/>
              </a:solidFill>
              <a:latin typeface="Amatic SC" panose="00000500000000000000" pitchFamily="2" charset="-79"/>
              <a:cs typeface="Amatic SC" panose="00000500000000000000" pitchFamily="2" charset="-79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6CF16829-F833-1299-39A7-5F1964BC5EFB}"/>
              </a:ext>
            </a:extLst>
          </p:cNvPr>
          <p:cNvSpPr/>
          <p:nvPr/>
        </p:nvSpPr>
        <p:spPr>
          <a:xfrm rot="1981016">
            <a:off x="6774076" y="2042206"/>
            <a:ext cx="457200" cy="793630"/>
          </a:xfrm>
          <a:custGeom>
            <a:avLst/>
            <a:gdLst>
              <a:gd name="connsiteX0" fmla="*/ 0 w 457200"/>
              <a:gd name="connsiteY0" fmla="*/ 565030 h 793630"/>
              <a:gd name="connsiteX1" fmla="*/ 114300 w 457200"/>
              <a:gd name="connsiteY1" fmla="*/ 565030 h 793630"/>
              <a:gd name="connsiteX2" fmla="*/ 114300 w 457200"/>
              <a:gd name="connsiteY2" fmla="*/ 0 h 793630"/>
              <a:gd name="connsiteX3" fmla="*/ 342900 w 457200"/>
              <a:gd name="connsiteY3" fmla="*/ 0 h 793630"/>
              <a:gd name="connsiteX4" fmla="*/ 342900 w 457200"/>
              <a:gd name="connsiteY4" fmla="*/ 565030 h 793630"/>
              <a:gd name="connsiteX5" fmla="*/ 457200 w 457200"/>
              <a:gd name="connsiteY5" fmla="*/ 565030 h 793630"/>
              <a:gd name="connsiteX6" fmla="*/ 228600 w 457200"/>
              <a:gd name="connsiteY6" fmla="*/ 793630 h 793630"/>
              <a:gd name="connsiteX7" fmla="*/ 0 w 457200"/>
              <a:gd name="connsiteY7" fmla="*/ 565030 h 793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" h="793630" fill="none" extrusionOk="0">
                <a:moveTo>
                  <a:pt x="0" y="565030"/>
                </a:moveTo>
                <a:cubicBezTo>
                  <a:pt x="45552" y="556591"/>
                  <a:pt x="70645" y="571942"/>
                  <a:pt x="114300" y="565030"/>
                </a:cubicBezTo>
                <a:cubicBezTo>
                  <a:pt x="91303" y="431144"/>
                  <a:pt x="180807" y="173267"/>
                  <a:pt x="114300" y="0"/>
                </a:cubicBezTo>
                <a:cubicBezTo>
                  <a:pt x="226865" y="-13234"/>
                  <a:pt x="246038" y="7144"/>
                  <a:pt x="342900" y="0"/>
                </a:cubicBezTo>
                <a:cubicBezTo>
                  <a:pt x="375974" y="172801"/>
                  <a:pt x="340250" y="406969"/>
                  <a:pt x="342900" y="565030"/>
                </a:cubicBezTo>
                <a:cubicBezTo>
                  <a:pt x="376713" y="562960"/>
                  <a:pt x="400314" y="569210"/>
                  <a:pt x="457200" y="565030"/>
                </a:cubicBezTo>
                <a:cubicBezTo>
                  <a:pt x="394891" y="629316"/>
                  <a:pt x="316072" y="687563"/>
                  <a:pt x="228600" y="793630"/>
                </a:cubicBezTo>
                <a:cubicBezTo>
                  <a:pt x="151635" y="726620"/>
                  <a:pt x="122174" y="647641"/>
                  <a:pt x="0" y="565030"/>
                </a:cubicBezTo>
                <a:close/>
              </a:path>
              <a:path w="457200" h="793630" stroke="0" extrusionOk="0">
                <a:moveTo>
                  <a:pt x="0" y="565030"/>
                </a:moveTo>
                <a:cubicBezTo>
                  <a:pt x="32911" y="552213"/>
                  <a:pt x="72684" y="573027"/>
                  <a:pt x="114300" y="565030"/>
                </a:cubicBezTo>
                <a:cubicBezTo>
                  <a:pt x="67803" y="435141"/>
                  <a:pt x="116193" y="197260"/>
                  <a:pt x="114300" y="0"/>
                </a:cubicBezTo>
                <a:cubicBezTo>
                  <a:pt x="202612" y="-4979"/>
                  <a:pt x="270608" y="18570"/>
                  <a:pt x="342900" y="0"/>
                </a:cubicBezTo>
                <a:cubicBezTo>
                  <a:pt x="368624" y="122835"/>
                  <a:pt x="283671" y="344969"/>
                  <a:pt x="342900" y="565030"/>
                </a:cubicBezTo>
                <a:cubicBezTo>
                  <a:pt x="369540" y="556897"/>
                  <a:pt x="424677" y="568072"/>
                  <a:pt x="457200" y="565030"/>
                </a:cubicBezTo>
                <a:cubicBezTo>
                  <a:pt x="376787" y="654235"/>
                  <a:pt x="284786" y="723979"/>
                  <a:pt x="228600" y="793630"/>
                </a:cubicBezTo>
                <a:cubicBezTo>
                  <a:pt x="123655" y="695813"/>
                  <a:pt x="94770" y="629552"/>
                  <a:pt x="0" y="565030"/>
                </a:cubicBezTo>
                <a:close/>
              </a:path>
            </a:pathLst>
          </a:custGeom>
          <a:solidFill>
            <a:srgbClr val="67001F"/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820769485">
                  <a:prstGeom prst="down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A24929-C059-CBC2-63DC-315E31467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ED9933-407D-8F8D-C0F3-BE8AE3E74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12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780064-EEA7-0B52-87FF-62F108A97891}"/>
              </a:ext>
            </a:extLst>
          </p:cNvPr>
          <p:cNvSpPr txBox="1"/>
          <p:nvPr/>
        </p:nvSpPr>
        <p:spPr>
          <a:xfrm>
            <a:off x="9016331" y="2224167"/>
            <a:ext cx="22619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Highly rewarding tiles, </a:t>
            </a:r>
          </a:p>
          <a:p>
            <a:r>
              <a:rPr lang="en-US" sz="2400" dirty="0"/>
              <a:t>that make exploration and risk-taking worth it.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5701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A58DBA7-CDC9-43B7-C167-6D06D3C253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0" t="6915" r="790" b="1172"/>
          <a:stretch/>
        </p:blipFill>
        <p:spPr>
          <a:xfrm>
            <a:off x="3493262" y="1791548"/>
            <a:ext cx="5205476" cy="48732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7DB361-297F-3772-FD3F-A33231B490EF}"/>
              </a:ext>
            </a:extLst>
          </p:cNvPr>
          <p:cNvSpPr txBox="1"/>
          <p:nvPr/>
        </p:nvSpPr>
        <p:spPr>
          <a:xfrm>
            <a:off x="5984257" y="1945349"/>
            <a:ext cx="981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***</a:t>
            </a:r>
            <a:endParaRPr lang="en-GB" sz="28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72983E-854D-E454-8BAE-07C7DE50B77A}"/>
              </a:ext>
            </a:extLst>
          </p:cNvPr>
          <p:cNvCxnSpPr>
            <a:cxnSpLocks/>
          </p:cNvCxnSpPr>
          <p:nvPr/>
        </p:nvCxnSpPr>
        <p:spPr>
          <a:xfrm>
            <a:off x="5488467" y="1945349"/>
            <a:ext cx="197303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B70DB1AA-6329-4B25-2BB0-F6038146B15F}"/>
              </a:ext>
            </a:extLst>
          </p:cNvPr>
          <p:cNvSpPr/>
          <p:nvPr/>
        </p:nvSpPr>
        <p:spPr>
          <a:xfrm>
            <a:off x="0" y="465985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D71C60D-8BA2-5DBC-70FB-8DEB4847F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performance</a:t>
            </a:r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0796C5-7993-12B2-1225-C1E783B371ED}"/>
              </a:ext>
            </a:extLst>
          </p:cNvPr>
          <p:cNvSpPr/>
          <p:nvPr/>
        </p:nvSpPr>
        <p:spPr>
          <a:xfrm>
            <a:off x="4946904" y="1898651"/>
            <a:ext cx="3246120" cy="41180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814E818-8D70-ED41-8AE8-29FEAD7FD9E3}"/>
              </a:ext>
            </a:extLst>
          </p:cNvPr>
          <p:cNvGrpSpPr/>
          <p:nvPr/>
        </p:nvGrpSpPr>
        <p:grpSpPr>
          <a:xfrm>
            <a:off x="239486" y="1898651"/>
            <a:ext cx="2459646" cy="646331"/>
            <a:chOff x="239486" y="1898651"/>
            <a:chExt cx="2459646" cy="64633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9910BDD-AFCB-9E33-EF86-422B815D17F8}"/>
                </a:ext>
              </a:extLst>
            </p:cNvPr>
            <p:cNvSpPr txBox="1"/>
            <p:nvPr/>
          </p:nvSpPr>
          <p:spPr>
            <a:xfrm>
              <a:off x="239486" y="1898651"/>
              <a:ext cx="1556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Adolescents </a:t>
              </a:r>
            </a:p>
            <a:p>
              <a:r>
                <a:rPr lang="en-US" dirty="0"/>
                <a:t>Adults</a:t>
              </a:r>
              <a:endParaRPr lang="en-GB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87750F5-7ADD-3624-DFDD-00D7F160B87C}"/>
                </a:ext>
              </a:extLst>
            </p:cNvPr>
            <p:cNvSpPr txBox="1"/>
            <p:nvPr/>
          </p:nvSpPr>
          <p:spPr>
            <a:xfrm>
              <a:off x="1624675" y="1898651"/>
              <a:ext cx="107445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N = 187</a:t>
              </a:r>
            </a:p>
            <a:p>
              <a:r>
                <a:rPr lang="en-US" dirty="0"/>
                <a:t>N = 105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3635899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06ED393-268B-B4E0-D279-1EFBC259A2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8" t="2167" r="886" b="1122"/>
          <a:stretch/>
        </p:blipFill>
        <p:spPr>
          <a:xfrm>
            <a:off x="3617976" y="1644968"/>
            <a:ext cx="4956048" cy="49021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BAC6E4-F0E8-E0D1-2BC7-F47366DC61A4}"/>
              </a:ext>
            </a:extLst>
          </p:cNvPr>
          <p:cNvSpPr txBox="1"/>
          <p:nvPr/>
        </p:nvSpPr>
        <p:spPr>
          <a:xfrm>
            <a:off x="5868160" y="2031287"/>
            <a:ext cx="981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*</a:t>
            </a:r>
            <a:endParaRPr lang="en-GB" sz="28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2CF565-9246-7F46-6D84-9299DD563147}"/>
              </a:ext>
            </a:extLst>
          </p:cNvPr>
          <p:cNvCxnSpPr>
            <a:cxnSpLocks/>
          </p:cNvCxnSpPr>
          <p:nvPr/>
        </p:nvCxnSpPr>
        <p:spPr>
          <a:xfrm>
            <a:off x="5375146" y="1991792"/>
            <a:ext cx="196748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AAB6626C-C8E9-30DC-3BA6-565A514643C7}"/>
              </a:ext>
            </a:extLst>
          </p:cNvPr>
          <p:cNvSpPr/>
          <p:nvPr/>
        </p:nvSpPr>
        <p:spPr>
          <a:xfrm>
            <a:off x="0" y="465985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5BF8F7A4-6034-B528-6BFF-EED2A70EB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Results: exploration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CD1276-F74B-0B50-A395-96C162B2F3ED}"/>
              </a:ext>
            </a:extLst>
          </p:cNvPr>
          <p:cNvSpPr/>
          <p:nvPr/>
        </p:nvSpPr>
        <p:spPr>
          <a:xfrm>
            <a:off x="4223764" y="1952298"/>
            <a:ext cx="4270248" cy="40050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3B0D461-EA32-29AB-7637-5DC303165E66}"/>
              </a:ext>
            </a:extLst>
          </p:cNvPr>
          <p:cNvGrpSpPr/>
          <p:nvPr/>
        </p:nvGrpSpPr>
        <p:grpSpPr>
          <a:xfrm>
            <a:off x="239486" y="1898651"/>
            <a:ext cx="2459646" cy="646331"/>
            <a:chOff x="239486" y="1898651"/>
            <a:chExt cx="2459646" cy="6463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EB25588-7BB2-CC43-A4C3-41F1E3A20C55}"/>
                </a:ext>
              </a:extLst>
            </p:cNvPr>
            <p:cNvSpPr txBox="1"/>
            <p:nvPr/>
          </p:nvSpPr>
          <p:spPr>
            <a:xfrm>
              <a:off x="239486" y="1898651"/>
              <a:ext cx="1556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Adolescents </a:t>
              </a:r>
            </a:p>
            <a:p>
              <a:r>
                <a:rPr lang="en-US" dirty="0"/>
                <a:t>Adults</a:t>
              </a:r>
              <a:endParaRPr lang="en-GB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3F4305E-A4B6-508E-D5E3-E65E9DC3120A}"/>
                </a:ext>
              </a:extLst>
            </p:cNvPr>
            <p:cNvSpPr txBox="1"/>
            <p:nvPr/>
          </p:nvSpPr>
          <p:spPr>
            <a:xfrm>
              <a:off x="1624675" y="1898651"/>
              <a:ext cx="107445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N = 187</a:t>
              </a:r>
            </a:p>
            <a:p>
              <a:r>
                <a:rPr lang="en-US" dirty="0"/>
                <a:t>N = 105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43615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53E42-A3BC-3A17-ADA7-CFAF36AAC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54C65-3374-EE79-CA04-9E84D1394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15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25C99D8-CA1D-B46E-70CD-C63FB16D190F}"/>
              </a:ext>
            </a:extLst>
          </p:cNvPr>
          <p:cNvSpPr/>
          <p:nvPr/>
        </p:nvSpPr>
        <p:spPr>
          <a:xfrm>
            <a:off x="0" y="465985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6A045C78-45CF-E6DE-E133-BCA275D7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Results: social learning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E60138-A2E5-43BC-B486-4CF9AC487D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0" t="295" r="1162" b="1256"/>
          <a:stretch/>
        </p:blipFill>
        <p:spPr>
          <a:xfrm>
            <a:off x="2679192" y="1604424"/>
            <a:ext cx="7421880" cy="462847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B55C93D-89A1-79F1-72CB-BA0CE1576F27}"/>
              </a:ext>
            </a:extLst>
          </p:cNvPr>
          <p:cNvSpPr/>
          <p:nvPr/>
        </p:nvSpPr>
        <p:spPr>
          <a:xfrm>
            <a:off x="3317621" y="1690688"/>
            <a:ext cx="3924427" cy="38179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E235A52-C7D4-87B9-E12C-E4EB5B1F0EFE}"/>
              </a:ext>
            </a:extLst>
          </p:cNvPr>
          <p:cNvGrpSpPr/>
          <p:nvPr/>
        </p:nvGrpSpPr>
        <p:grpSpPr>
          <a:xfrm>
            <a:off x="239486" y="1898651"/>
            <a:ext cx="2459646" cy="646331"/>
            <a:chOff x="239486" y="1898651"/>
            <a:chExt cx="2459646" cy="6463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A39025-010C-38E0-0D43-5F3B42D54E6E}"/>
                </a:ext>
              </a:extLst>
            </p:cNvPr>
            <p:cNvSpPr txBox="1"/>
            <p:nvPr/>
          </p:nvSpPr>
          <p:spPr>
            <a:xfrm>
              <a:off x="239486" y="1898651"/>
              <a:ext cx="1556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Adolescents </a:t>
              </a:r>
            </a:p>
            <a:p>
              <a:r>
                <a:rPr lang="en-US" dirty="0"/>
                <a:t>Adults</a:t>
              </a:r>
              <a:endParaRPr lang="en-GB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00A653-D2D1-B8B5-2324-BDFC547C1FF7}"/>
                </a:ext>
              </a:extLst>
            </p:cNvPr>
            <p:cNvSpPr txBox="1"/>
            <p:nvPr/>
          </p:nvSpPr>
          <p:spPr>
            <a:xfrm>
              <a:off x="1624675" y="1898651"/>
              <a:ext cx="107445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N = 187</a:t>
              </a:r>
            </a:p>
            <a:p>
              <a:r>
                <a:rPr lang="en-US" dirty="0"/>
                <a:t>N = 105</a:t>
              </a:r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8746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53E42-A3BC-3A17-ADA7-CFAF36AAC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54C65-3374-EE79-CA04-9E84D1394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16</a:t>
            </a:fld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25C99D8-CA1D-B46E-70CD-C63FB16D190F}"/>
              </a:ext>
            </a:extLst>
          </p:cNvPr>
          <p:cNvSpPr/>
          <p:nvPr/>
        </p:nvSpPr>
        <p:spPr>
          <a:xfrm>
            <a:off x="0" y="465985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6A045C78-45CF-E6DE-E133-BCA275D7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Results: summary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B1BC94-39BC-1B22-ACAA-FA89215207CF}"/>
              </a:ext>
            </a:extLst>
          </p:cNvPr>
          <p:cNvSpPr txBox="1"/>
          <p:nvPr/>
        </p:nvSpPr>
        <p:spPr>
          <a:xfrm>
            <a:off x="694944" y="2328687"/>
            <a:ext cx="108021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Adolescents:</a:t>
            </a:r>
          </a:p>
          <a:p>
            <a:endParaRPr lang="en-US" sz="3600" dirty="0"/>
          </a:p>
          <a:p>
            <a:r>
              <a:rPr lang="en-US" sz="3600" dirty="0"/>
              <a:t>1. Score more points</a:t>
            </a:r>
          </a:p>
          <a:p>
            <a:r>
              <a:rPr lang="en-US" sz="3600" dirty="0"/>
              <a:t>2. Find ‘</a:t>
            </a:r>
            <a:r>
              <a:rPr lang="en-US" sz="3600" i="1" dirty="0"/>
              <a:t>gems</a:t>
            </a:r>
            <a:r>
              <a:rPr lang="en-US" sz="3600" dirty="0"/>
              <a:t>’ earlier </a:t>
            </a:r>
          </a:p>
          <a:p>
            <a:r>
              <a:rPr lang="en-US" sz="3600" dirty="0"/>
              <a:t>3. Use more social information </a:t>
            </a:r>
            <a:r>
              <a:rPr lang="en-US" sz="3600" i="1" dirty="0"/>
              <a:t>when it is beneficial</a:t>
            </a:r>
            <a:endParaRPr lang="en-GB" sz="3600" i="1" dirty="0"/>
          </a:p>
        </p:txBody>
      </p:sp>
    </p:spTree>
    <p:extLst>
      <p:ext uri="{BB962C8B-B14F-4D97-AF65-F5344CB8AC3E}">
        <p14:creationId xmlns:p14="http://schemas.microsoft.com/office/powerpoint/2010/main" val="394404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72289A9-4F4C-1E63-2F96-7EC5175CB680}"/>
              </a:ext>
            </a:extLst>
          </p:cNvPr>
          <p:cNvSpPr/>
          <p:nvPr/>
        </p:nvSpPr>
        <p:spPr>
          <a:xfrm>
            <a:off x="0" y="520414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D139E1-8036-01C3-E1BE-EC2C7BC0B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away message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138A6-045D-D235-CF7E-B68A6F4F3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986" y="2268030"/>
            <a:ext cx="9493214" cy="21966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By copying others more, adolescents were able to find ‘gems’ earlier, and thus score more points.</a:t>
            </a:r>
            <a:endParaRPr lang="en-GB" sz="4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A618F8-68CC-7461-91CD-D72238CBD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67A63-4ADC-42F6-7573-FD58A6653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17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86221DE-2493-297F-21AF-08941B2B951E}"/>
              </a:ext>
            </a:extLst>
          </p:cNvPr>
          <p:cNvSpPr txBox="1">
            <a:spLocks/>
          </p:cNvSpPr>
          <p:nvPr/>
        </p:nvSpPr>
        <p:spPr>
          <a:xfrm>
            <a:off x="488986" y="4310744"/>
            <a:ext cx="9493214" cy="1468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800" b="1" i="1" dirty="0"/>
              <a:t>Higher social sensitivity helped adolescents perform better. </a:t>
            </a:r>
            <a:endParaRPr lang="en-GB" sz="4800" b="1" i="1" dirty="0"/>
          </a:p>
        </p:txBody>
      </p:sp>
    </p:spTree>
    <p:extLst>
      <p:ext uri="{BB962C8B-B14F-4D97-AF65-F5344CB8AC3E}">
        <p14:creationId xmlns:p14="http://schemas.microsoft.com/office/powerpoint/2010/main" val="1427475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72289A9-4F4C-1E63-2F96-7EC5175CB680}"/>
              </a:ext>
            </a:extLst>
          </p:cNvPr>
          <p:cNvSpPr/>
          <p:nvPr/>
        </p:nvSpPr>
        <p:spPr>
          <a:xfrm>
            <a:off x="0" y="520414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D139E1-8036-01C3-E1BE-EC2C7BC0B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A618F8-68CC-7461-91CD-D72238CBD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67A63-4ADC-42F6-7573-FD58A6653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18</a:t>
            </a:fld>
            <a:endParaRPr lang="en-GB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9F5C1E-F1CD-2886-9882-5A019D4E0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6283"/>
            <a:ext cx="10515600" cy="1957235"/>
          </a:xfrm>
        </p:spPr>
        <p:txBody>
          <a:bodyPr>
            <a:normAutofit/>
          </a:bodyPr>
          <a:lstStyle/>
          <a:p>
            <a:r>
              <a:rPr lang="en-US" sz="3200" dirty="0"/>
              <a:t>Apply computational modeling </a:t>
            </a:r>
          </a:p>
          <a:p>
            <a:r>
              <a:rPr lang="en-US" sz="3200" dirty="0"/>
              <a:t>Increase number of players to study group dynamics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244445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84E14A0-1A65-54FE-9C88-4FFFDDC0791E}"/>
              </a:ext>
            </a:extLst>
          </p:cNvPr>
          <p:cNvSpPr/>
          <p:nvPr/>
        </p:nvSpPr>
        <p:spPr>
          <a:xfrm>
            <a:off x="0" y="1169186"/>
            <a:ext cx="12192000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B42706-6070-4D9D-ACEA-EC601FA71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677" y="2830339"/>
            <a:ext cx="4789283" cy="1197321"/>
          </a:xfrm>
          <a:prstGeom prst="rect">
            <a:avLst/>
          </a:prstGeom>
        </p:spPr>
      </p:pic>
      <p:pic>
        <p:nvPicPr>
          <p:cNvPr id="6" name="Picture 5" descr="A person wearing a white shirt&#10;&#10;Description automatically generated">
            <a:extLst>
              <a:ext uri="{FF2B5EF4-FFF2-40B4-BE49-F238E27FC236}">
                <a16:creationId xmlns:a16="http://schemas.microsoft.com/office/drawing/2014/main" id="{161E5838-2C6B-4845-80AE-1304DAEB1A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281" y="2587681"/>
            <a:ext cx="1671637" cy="1671637"/>
          </a:xfrm>
          <a:prstGeom prst="rect">
            <a:avLst/>
          </a:prstGeom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ABD9A62B-99CE-4664-9A8C-A7147424BB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56" b="15357"/>
          <a:stretch/>
        </p:blipFill>
        <p:spPr>
          <a:xfrm>
            <a:off x="528357" y="2593180"/>
            <a:ext cx="1671638" cy="16716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856D761-53CD-4D60-8A00-139AE7DB23AB}"/>
              </a:ext>
            </a:extLst>
          </p:cNvPr>
          <p:cNvSpPr txBox="1"/>
          <p:nvPr/>
        </p:nvSpPr>
        <p:spPr>
          <a:xfrm>
            <a:off x="216606" y="4297558"/>
            <a:ext cx="2295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Wouter</a:t>
            </a:r>
            <a:r>
              <a:rPr lang="en-US" dirty="0"/>
              <a:t> van den Bos</a:t>
            </a:r>
            <a:endParaRPr lang="LID4096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7DCF21-A756-49EF-99C5-3A047B6D8FB0}"/>
              </a:ext>
            </a:extLst>
          </p:cNvPr>
          <p:cNvSpPr txBox="1"/>
          <p:nvPr/>
        </p:nvSpPr>
        <p:spPr>
          <a:xfrm>
            <a:off x="4901587" y="4297558"/>
            <a:ext cx="2032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Lucas </a:t>
            </a:r>
            <a:r>
              <a:rPr lang="en-US" dirty="0" err="1"/>
              <a:t>Molleman</a:t>
            </a:r>
            <a:endParaRPr lang="LID4096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6836015-AC2C-4851-B34D-B148A0079C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098" y="5376471"/>
            <a:ext cx="3365285" cy="12732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6F09667-548C-425D-BE4E-0B94F76B4798}"/>
              </a:ext>
            </a:extLst>
          </p:cNvPr>
          <p:cNvSpPr txBox="1"/>
          <p:nvPr/>
        </p:nvSpPr>
        <p:spPr>
          <a:xfrm>
            <a:off x="2800422" y="1353513"/>
            <a:ext cx="6362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Thank you!</a:t>
            </a:r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42BED36E-89A6-4FFE-B8E7-E63E487818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218" y="5786261"/>
            <a:ext cx="2592369" cy="682202"/>
          </a:xfrm>
          <a:prstGeom prst="rect">
            <a:avLst/>
          </a:prstGeom>
        </p:spPr>
      </p:pic>
      <p:pic>
        <p:nvPicPr>
          <p:cNvPr id="2" name="Picture 2" descr="Simon Ciranka | Max Planck UCL Centre for Computational Psychiatry and  Ageing Research">
            <a:extLst>
              <a:ext uri="{FF2B5EF4-FFF2-40B4-BE49-F238E27FC236}">
                <a16:creationId xmlns:a16="http://schemas.microsoft.com/office/drawing/2014/main" id="{128C0B97-1950-2B1F-D76B-7A83747F6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535" y="2402415"/>
            <a:ext cx="1445737" cy="185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E32AF3-CF80-F8CB-646F-2906E02C566E}"/>
              </a:ext>
            </a:extLst>
          </p:cNvPr>
          <p:cNvSpPr txBox="1"/>
          <p:nvPr/>
        </p:nvSpPr>
        <p:spPr>
          <a:xfrm>
            <a:off x="2489783" y="4297558"/>
            <a:ext cx="2068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Simon Ciranka</a:t>
            </a:r>
          </a:p>
        </p:txBody>
      </p:sp>
    </p:spTree>
    <p:extLst>
      <p:ext uri="{BB962C8B-B14F-4D97-AF65-F5344CB8AC3E}">
        <p14:creationId xmlns:p14="http://schemas.microsoft.com/office/powerpoint/2010/main" val="2431373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FBF7B2A-3C2F-898D-D13E-43871E30BB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61" t="10782" r="10452" b="7402"/>
          <a:stretch/>
        </p:blipFill>
        <p:spPr>
          <a:xfrm>
            <a:off x="6748273" y="2628900"/>
            <a:ext cx="5038344" cy="381304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72289A9-4F4C-1E63-2F96-7EC5175CB680}"/>
              </a:ext>
            </a:extLst>
          </p:cNvPr>
          <p:cNvSpPr/>
          <p:nvPr/>
        </p:nvSpPr>
        <p:spPr>
          <a:xfrm>
            <a:off x="0" y="520414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D139E1-8036-01C3-E1BE-EC2C7BC0B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influence = social learning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138A6-045D-D235-CF7E-B68A6F4F3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015" y="1940677"/>
            <a:ext cx="8219585" cy="24213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i="1" dirty="0"/>
              <a:t>Copying the behaviour of others to improve performance</a:t>
            </a:r>
            <a:br>
              <a:rPr lang="en-US" sz="4400" i="1" dirty="0"/>
            </a:br>
            <a:r>
              <a:rPr lang="en-US" sz="4400" i="1" dirty="0"/>
              <a:t>and avoid trial and error</a:t>
            </a:r>
            <a:endParaRPr lang="en-GB" sz="4400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A618F8-68CC-7461-91CD-D72238CBD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67A63-4ADC-42F6-7573-FD58A6653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9197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9EB5B22-D605-7729-1002-6AF94D964E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5" r="2385" b="1339"/>
          <a:stretch/>
        </p:blipFill>
        <p:spPr>
          <a:xfrm>
            <a:off x="0" y="0"/>
            <a:ext cx="12192000" cy="7288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6CB212-037B-28F6-7237-8240551D7217}"/>
              </a:ext>
            </a:extLst>
          </p:cNvPr>
          <p:cNvSpPr/>
          <p:nvPr/>
        </p:nvSpPr>
        <p:spPr>
          <a:xfrm>
            <a:off x="0" y="520414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CC6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023268-58D4-B7B2-DD59-43581218B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1: The world becomes larger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65F2E-2561-E730-DBBC-9ADDA404C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496" y="5129624"/>
            <a:ext cx="5937504" cy="15918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8D3AE"/>
                </a:highlight>
              </a:rPr>
              <a:t>Forming an identity,</a:t>
            </a:r>
          </a:p>
          <a:p>
            <a:pPr marL="0" indent="0">
              <a:buNone/>
            </a:pPr>
            <a:r>
              <a:rPr lang="en-US" dirty="0">
                <a:highlight>
                  <a:srgbClr val="F8D3AE"/>
                </a:highlight>
              </a:rPr>
              <a:t>developing relationships,</a:t>
            </a:r>
          </a:p>
          <a:p>
            <a:pPr marL="0" indent="0">
              <a:buNone/>
            </a:pPr>
            <a:r>
              <a:rPr lang="en-US" dirty="0">
                <a:highlight>
                  <a:srgbClr val="F8D3AE"/>
                </a:highlight>
              </a:rPr>
              <a:t>becoming independent.</a:t>
            </a:r>
            <a:endParaRPr lang="en-GB" dirty="0">
              <a:highlight>
                <a:srgbClr val="F8D3AE"/>
              </a:highlight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1C3852-4DE1-4715-C0D4-0E7FF56D2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27CFB6-D7D7-E16C-183F-13A32DAD5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34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16CB212-037B-28F6-7237-8240551D7217}"/>
              </a:ext>
            </a:extLst>
          </p:cNvPr>
          <p:cNvSpPr/>
          <p:nvPr/>
        </p:nvSpPr>
        <p:spPr>
          <a:xfrm>
            <a:off x="0" y="520414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CC6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023268-58D4-B7B2-DD59-43581218B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1: The world becomes larger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1C3852-4DE1-4715-C0D4-0E7FF56D2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27CFB6-D7D7-E16C-183F-13A32DAD5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4</a:t>
            </a:fld>
            <a:endParaRPr lang="en-GB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79725BB7-205A-7FC0-61DC-C35AAF99C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58" y="1748578"/>
            <a:ext cx="3975693" cy="4452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B356BF80-690B-CC6E-01E5-346861A7EE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454"/>
          <a:stretch/>
        </p:blipFill>
        <p:spPr bwMode="auto">
          <a:xfrm>
            <a:off x="5080778" y="2774476"/>
            <a:ext cx="6419564" cy="149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E0DC6E4-2EC8-8FD4-9756-2119D506E785}"/>
              </a:ext>
            </a:extLst>
          </p:cNvPr>
          <p:cNvSpPr txBox="1"/>
          <p:nvPr/>
        </p:nvSpPr>
        <p:spPr>
          <a:xfrm>
            <a:off x="5699760" y="4394787"/>
            <a:ext cx="5181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Simply because they had more options, agents explored more and took more risks.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36FDF8-E243-6BAF-075B-53BF0B997FE3}"/>
              </a:ext>
            </a:extLst>
          </p:cNvPr>
          <p:cNvSpPr txBox="1"/>
          <p:nvPr/>
        </p:nvSpPr>
        <p:spPr>
          <a:xfrm>
            <a:off x="0" y="6350454"/>
            <a:ext cx="24096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Ciranka &amp; van den Bos,</a:t>
            </a:r>
          </a:p>
          <a:p>
            <a:r>
              <a:rPr lang="en-US" sz="1400" i="1" dirty="0"/>
              <a:t>Developmental Review, </a:t>
            </a:r>
            <a:r>
              <a:rPr lang="en-US" sz="1400" dirty="0"/>
              <a:t>2021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85EF3D23-5756-5B1D-B629-11FE2C0323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4" t="20490" r="17777" b="25373"/>
          <a:stretch/>
        </p:blipFill>
        <p:spPr bwMode="auto">
          <a:xfrm>
            <a:off x="1289304" y="2660904"/>
            <a:ext cx="2468880" cy="2410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B4A0C4-E909-8F98-0ACE-3B249E862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AB018C5-1CA8-E440-30AC-D3E4BBD16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5</a:t>
            </a:fld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DCBDE2-8153-D4F0-FE33-0891B7FDE642}"/>
              </a:ext>
            </a:extLst>
          </p:cNvPr>
          <p:cNvSpPr/>
          <p:nvPr/>
        </p:nvSpPr>
        <p:spPr>
          <a:xfrm>
            <a:off x="0" y="520414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9DE0E4F-5A20-D00E-ABCF-740358EF4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2: Window of high social sensitivity</a:t>
            </a:r>
            <a:endParaRPr lang="en-GB" dirty="0"/>
          </a:p>
        </p:txBody>
      </p:sp>
      <p:pic>
        <p:nvPicPr>
          <p:cNvPr id="17" name="Picture 16" descr="A group of people sitting on steps holding signs&#10;&#10;Description automatically generated">
            <a:extLst>
              <a:ext uri="{FF2B5EF4-FFF2-40B4-BE49-F238E27FC236}">
                <a16:creationId xmlns:a16="http://schemas.microsoft.com/office/drawing/2014/main" id="{85413DC7-63E9-E8C1-7DE7-45921BB68E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2"/>
          <a:stretch/>
        </p:blipFill>
        <p:spPr>
          <a:xfrm>
            <a:off x="6249958" y="1964148"/>
            <a:ext cx="5942042" cy="3816318"/>
          </a:xfrm>
          <a:prstGeom prst="rect">
            <a:avLst/>
          </a:prstGeom>
        </p:spPr>
      </p:pic>
      <p:pic>
        <p:nvPicPr>
          <p:cNvPr id="19" name="Picture 18" descr="A group of people holding bottles&#10;&#10;Description automatically generated">
            <a:extLst>
              <a:ext uri="{FF2B5EF4-FFF2-40B4-BE49-F238E27FC236}">
                <a16:creationId xmlns:a16="http://schemas.microsoft.com/office/drawing/2014/main" id="{0618CF6D-73C9-BCEA-EC11-E9013E37C3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4148"/>
            <a:ext cx="5726545" cy="381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54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8B4A0C4-E909-8F98-0ACE-3B249E862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AB018C5-1CA8-E440-30AC-D3E4BBD16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6</a:t>
            </a:fld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DCBDE2-8153-D4F0-FE33-0891B7FDE642}"/>
              </a:ext>
            </a:extLst>
          </p:cNvPr>
          <p:cNvSpPr/>
          <p:nvPr/>
        </p:nvSpPr>
        <p:spPr>
          <a:xfrm>
            <a:off x="0" y="465985"/>
            <a:ext cx="11640312" cy="1014984"/>
          </a:xfrm>
          <a:prstGeom prst="rect">
            <a:avLst/>
          </a:prstGeom>
          <a:solidFill>
            <a:srgbClr val="F8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C66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9DE0E4F-5A20-D00E-ABCF-740358EF4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2: Window of high social sensitivity</a:t>
            </a:r>
            <a:endParaRPr lang="en-GB" dirty="0"/>
          </a:p>
        </p:txBody>
      </p:sp>
      <p:sp>
        <p:nvSpPr>
          <p:cNvPr id="2" name="AutoShape 2" descr="preview url image">
            <a:extLst>
              <a:ext uri="{FF2B5EF4-FFF2-40B4-BE49-F238E27FC236}">
                <a16:creationId xmlns:a16="http://schemas.microsoft.com/office/drawing/2014/main" id="{D756FDD3-9033-DA51-2CDC-89E708EE2FC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B23D6AD-D8DA-F2F9-7792-A5E49A7AB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42308" y="1769351"/>
            <a:ext cx="8453549" cy="443170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F1C7E3-4CE6-E738-00A1-5580C0445E3C}"/>
              </a:ext>
            </a:extLst>
          </p:cNvPr>
          <p:cNvSpPr/>
          <p:nvPr/>
        </p:nvSpPr>
        <p:spPr>
          <a:xfrm>
            <a:off x="3233062" y="2732314"/>
            <a:ext cx="304800" cy="29282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5294D0-D02F-4960-DF8D-A8BCF1723D47}"/>
              </a:ext>
            </a:extLst>
          </p:cNvPr>
          <p:cNvSpPr/>
          <p:nvPr/>
        </p:nvSpPr>
        <p:spPr>
          <a:xfrm>
            <a:off x="7467604" y="2721428"/>
            <a:ext cx="304800" cy="29282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62F8D1-4923-2BF2-26BB-8F00BDE3F19C}"/>
              </a:ext>
            </a:extLst>
          </p:cNvPr>
          <p:cNvSpPr txBox="1"/>
          <p:nvPr/>
        </p:nvSpPr>
        <p:spPr>
          <a:xfrm>
            <a:off x="0" y="6492875"/>
            <a:ext cx="20697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Molleman et al., </a:t>
            </a:r>
            <a:r>
              <a:rPr lang="en-US" sz="1400" i="1" dirty="0"/>
              <a:t>in prep.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626B43-A735-D434-B529-8CDB5E8A76BD}"/>
              </a:ext>
            </a:extLst>
          </p:cNvPr>
          <p:cNvSpPr/>
          <p:nvPr/>
        </p:nvSpPr>
        <p:spPr>
          <a:xfrm>
            <a:off x="2898648" y="2514600"/>
            <a:ext cx="3197352" cy="32552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8C25EED-D418-130B-0E69-7586114D160A}"/>
              </a:ext>
            </a:extLst>
          </p:cNvPr>
          <p:cNvSpPr/>
          <p:nvPr/>
        </p:nvSpPr>
        <p:spPr>
          <a:xfrm>
            <a:off x="7239147" y="2500746"/>
            <a:ext cx="3197352" cy="32552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72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BB84B5-674E-0CB2-4581-D17635102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BF3F28-AD27-355E-DAB7-8B6509E49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7</a:t>
            </a:fld>
            <a:endParaRPr lang="en-GB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4648F72-4CD6-23BC-E023-89DE61FD4E85}"/>
              </a:ext>
            </a:extLst>
          </p:cNvPr>
          <p:cNvGrpSpPr/>
          <p:nvPr/>
        </p:nvGrpSpPr>
        <p:grpSpPr>
          <a:xfrm>
            <a:off x="2479226" y="844111"/>
            <a:ext cx="2851726" cy="2584889"/>
            <a:chOff x="2473037" y="1829308"/>
            <a:chExt cx="3131126" cy="2900946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93E32309-7DCC-7371-16A3-7BAC79435DE1}"/>
                </a:ext>
              </a:extLst>
            </p:cNvPr>
            <p:cNvSpPr/>
            <p:nvPr/>
          </p:nvSpPr>
          <p:spPr>
            <a:xfrm>
              <a:off x="2473037" y="1829308"/>
              <a:ext cx="3131126" cy="2900946"/>
            </a:xfrm>
            <a:prstGeom prst="hexagon">
              <a:avLst/>
            </a:prstGeom>
            <a:solidFill>
              <a:srgbClr val="F8D3AE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>
                <a:solidFill>
                  <a:schemeClr val="tx1"/>
                </a:solidFill>
                <a:latin typeface="Roboto Condensed Light" panose="020F0502020204030204" pitchFamily="2" charset="0"/>
                <a:ea typeface="Roboto Condensed Light" panose="020F0502020204030204" pitchFamily="2" charset="0"/>
                <a:cs typeface="Roboto Condensed Light" panose="020F0502020204030204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373EE0-A623-2E51-2B0F-05511C939244}"/>
                </a:ext>
              </a:extLst>
            </p:cNvPr>
            <p:cNvSpPr txBox="1"/>
            <p:nvPr/>
          </p:nvSpPr>
          <p:spPr>
            <a:xfrm>
              <a:off x="2772064" y="2689321"/>
              <a:ext cx="2533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Environment structure</a:t>
              </a:r>
              <a:endParaRPr lang="en-GB" sz="3200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8EE6BF4-1DF3-105A-3711-67FA9A31BD72}"/>
              </a:ext>
            </a:extLst>
          </p:cNvPr>
          <p:cNvGrpSpPr/>
          <p:nvPr/>
        </p:nvGrpSpPr>
        <p:grpSpPr>
          <a:xfrm>
            <a:off x="6754156" y="852759"/>
            <a:ext cx="2851726" cy="2584889"/>
            <a:chOff x="6048620" y="-470870"/>
            <a:chExt cx="3131126" cy="2900946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DC7248A0-BAB4-6478-8D69-24D307A6E141}"/>
                </a:ext>
              </a:extLst>
            </p:cNvPr>
            <p:cNvSpPr/>
            <p:nvPr/>
          </p:nvSpPr>
          <p:spPr>
            <a:xfrm>
              <a:off x="6048620" y="-470870"/>
              <a:ext cx="3131126" cy="2900946"/>
            </a:xfrm>
            <a:prstGeom prst="hexagon">
              <a:avLst/>
            </a:prstGeom>
            <a:solidFill>
              <a:srgbClr val="F8D3AE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800" dirty="0">
                <a:solidFill>
                  <a:schemeClr val="tx1"/>
                </a:solidFill>
                <a:latin typeface="Roboto Condensed Light" panose="020F0502020204030204" pitchFamily="2" charset="0"/>
                <a:ea typeface="Roboto Condensed Light" panose="020F0502020204030204" pitchFamily="2" charset="0"/>
                <a:cs typeface="Roboto Condensed Light" panose="020F0502020204030204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7637AE2-7F38-9FFD-A5BB-CE587E949FEC}"/>
                </a:ext>
              </a:extLst>
            </p:cNvPr>
            <p:cNvSpPr txBox="1"/>
            <p:nvPr/>
          </p:nvSpPr>
          <p:spPr>
            <a:xfrm>
              <a:off x="6347647" y="379438"/>
              <a:ext cx="2533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Social</a:t>
              </a:r>
              <a:br>
                <a:rPr lang="en-GB" sz="3200" dirty="0"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</a:br>
              <a:r>
                <a:rPr lang="en-GB" sz="3200" dirty="0"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sensitivity</a:t>
              </a:r>
              <a:endParaRPr lang="en-US" sz="3200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endParaRPr>
            </a:p>
          </p:txBody>
        </p: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D60B6DD2-43DC-03EE-8B56-9869FF0C7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987" y="4148099"/>
            <a:ext cx="10837382" cy="2003171"/>
          </a:xfrm>
        </p:spPr>
        <p:txBody>
          <a:bodyPr>
            <a:noAutofit/>
          </a:bodyPr>
          <a:lstStyle/>
          <a:p>
            <a:r>
              <a:rPr lang="en-US" i="1" dirty="0">
                <a:latin typeface="+mn-lt"/>
                <a:ea typeface="Roboto Medium" panose="02000000000000000000" pitchFamily="2" charset="0"/>
                <a:cs typeface="Roboto Medium" panose="02000000000000000000" pitchFamily="2" charset="0"/>
              </a:rPr>
              <a:t>Could </a:t>
            </a:r>
            <a:r>
              <a:rPr lang="en-US" b="1" i="1" dirty="0">
                <a:latin typeface="+mn-lt"/>
                <a:ea typeface="Roboto Medium" panose="02000000000000000000" pitchFamily="2" charset="0"/>
                <a:cs typeface="Roboto Medium" panose="02000000000000000000" pitchFamily="2" charset="0"/>
              </a:rPr>
              <a:t>sensitivity to social influence be adolescents’ superpower,</a:t>
            </a:r>
            <a:br>
              <a:rPr lang="en-US" b="1" i="1" dirty="0">
                <a:latin typeface="+mn-lt"/>
                <a:ea typeface="Roboto Medium" panose="02000000000000000000" pitchFamily="2" charset="0"/>
                <a:cs typeface="Roboto Medium" panose="02000000000000000000" pitchFamily="2" charset="0"/>
              </a:rPr>
            </a:br>
            <a:r>
              <a:rPr lang="en-US" i="1" dirty="0">
                <a:latin typeface="+mn-lt"/>
                <a:ea typeface="Roboto Medium" panose="02000000000000000000" pitchFamily="2" charset="0"/>
                <a:cs typeface="Roboto Medium" panose="02000000000000000000" pitchFamily="2" charset="0"/>
              </a:rPr>
              <a:t>allowing them to thrive in uncertain environments? </a:t>
            </a:r>
            <a:endParaRPr lang="en-GB" i="1" dirty="0">
              <a:latin typeface="+mn-lt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6D020A-7C2C-C903-3AED-DE4D1DED20C5}"/>
              </a:ext>
            </a:extLst>
          </p:cNvPr>
          <p:cNvSpPr txBox="1"/>
          <p:nvPr/>
        </p:nvSpPr>
        <p:spPr>
          <a:xfrm>
            <a:off x="5692999" y="1486339"/>
            <a:ext cx="7256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×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86880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Giraffe's head coming out of clouds">
            <a:extLst>
              <a:ext uri="{FF2B5EF4-FFF2-40B4-BE49-F238E27FC236}">
                <a16:creationId xmlns:a16="http://schemas.microsoft.com/office/drawing/2014/main" id="{08E6DDDF-16C6-89F0-AA67-74B32F69E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301" y="1253331"/>
            <a:ext cx="6533398" cy="435133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DE4D6-A99C-F4D5-F3BD-217EBB9DD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BCD79F-F251-94AB-CDF9-372840361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534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F739E0-1B04-473E-EE41-F6DB4CE8F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703" y="733049"/>
            <a:ext cx="9802593" cy="5391902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AF852-A909-8F33-30AF-2E0ADF1D3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CBEN 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78EFAF-69B3-B957-D61C-A76BECC6B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A6A8B-5ED1-4EEB-9DB5-D0404476056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78971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roboto theme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D05A76A2-BEEA-4E70-A7A5-918A70F114F4}" vid="{2A6851DB-C8D9-411C-81A9-7C9FF2C319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C038FF2-312D-4BCB-AFE1-6532D71D1807}">
  <we:reference id="f1abd87f-a3ba-42fb-91d5-100000000000" version="1.0.0.6" store="EXCatalog" storeType="EXCatalog"/>
  <we:alternateReferences>
    <we:reference id="WA104380278" version="1.0.0.6" store="nl-NL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593</TotalTime>
  <Words>628</Words>
  <Application>Microsoft Macintosh PowerPoint</Application>
  <PresentationFormat>Widescreen</PresentationFormat>
  <Paragraphs>118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Amatic SC</vt:lpstr>
      <vt:lpstr>Arial</vt:lpstr>
      <vt:lpstr>Calibri</vt:lpstr>
      <vt:lpstr>Roboto</vt:lpstr>
      <vt:lpstr>Roboto Black</vt:lpstr>
      <vt:lpstr>Roboto Condensed</vt:lpstr>
      <vt:lpstr>Roboto Condensed Light</vt:lpstr>
      <vt:lpstr>Theme1</vt:lpstr>
      <vt:lpstr>Social influence on  adolescent and adult exploration  in uncertain environments</vt:lpstr>
      <vt:lpstr>Social influence = social learning</vt:lpstr>
      <vt:lpstr>1: The world becomes larger</vt:lpstr>
      <vt:lpstr>1: The world becomes larger</vt:lpstr>
      <vt:lpstr>2: Window of high social sensitivity</vt:lpstr>
      <vt:lpstr>2: Window of high social sensitivity</vt:lpstr>
      <vt:lpstr>Could sensitivity to social influence be adolescents’ superpower, allowing them to thrive in uncertain environments?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Results: performance</vt:lpstr>
      <vt:lpstr>Results: exploration</vt:lpstr>
      <vt:lpstr>Results: social learning</vt:lpstr>
      <vt:lpstr>Results: summary</vt:lpstr>
      <vt:lpstr>Take away message</vt:lpstr>
      <vt:lpstr>Future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influence on  adolescent and adult exploration  in uncertain environments</dc:title>
  <dc:creator>Andrea Gradassi</dc:creator>
  <cp:lastModifiedBy>Ciranka, Simon</cp:lastModifiedBy>
  <cp:revision>2</cp:revision>
  <dcterms:created xsi:type="dcterms:W3CDTF">2023-11-01T12:58:49Z</dcterms:created>
  <dcterms:modified xsi:type="dcterms:W3CDTF">2024-03-06T13:56:15Z</dcterms:modified>
</cp:coreProperties>
</file>

<file path=docProps/thumbnail.jpeg>
</file>